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89" r:id="rId4"/>
    <p:sldId id="292" r:id="rId5"/>
    <p:sldId id="285" r:id="rId6"/>
    <p:sldId id="291" r:id="rId7"/>
    <p:sldId id="290" r:id="rId8"/>
    <p:sldId id="265" r:id="rId9"/>
    <p:sldId id="286" r:id="rId10"/>
    <p:sldId id="287" r:id="rId11"/>
    <p:sldId id="288" r:id="rId12"/>
    <p:sldId id="262" r:id="rId13"/>
    <p:sldId id="282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github.com/jwyang/faster-rcnn.pytorch/tree/pytorch-1.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0.png"/><Relationship Id="rId4" Type="http://schemas.openxmlformats.org/officeDocument/2006/relationships/hyperlink" Target="https://www.bilibili.com/video/BV1NZ4y1j7nw?from=search&amp;seid=62028160705881237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hyperlink" Target="http://jacarini.dinf.usherbrooke.ca/dataset201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智能视频分析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5</a:t>
            </a:r>
            <a:r>
              <a:rPr lang="zh-CN" altLang="en-US" sz="28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 R-CNN</a:t>
            </a:r>
            <a:r>
              <a:rPr lang="zh-CN" altLang="en-US" dirty="0"/>
              <a:t>目标检测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8F9B1A-8300-4E49-BDA2-79786C9F7D5C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50" dirty="0" err="1"/>
              <a:t>Github</a:t>
            </a:r>
            <a:r>
              <a:rPr lang="zh-CN" altLang="en-US" sz="1050" dirty="0"/>
              <a:t>代码来源：</a:t>
            </a:r>
            <a:r>
              <a:rPr lang="en-US" altLang="zh-CN" sz="1050" dirty="0"/>
              <a:t> </a:t>
            </a:r>
            <a:r>
              <a:rPr lang="en-US" altLang="zh-CN" sz="1050" dirty="0">
                <a:hlinkClick r:id="rId2"/>
              </a:rPr>
              <a:t>https://github.com/jwyang/faster-rcnn.pytorch/tree/pytorch-1.0</a:t>
            </a:r>
            <a:endParaRPr lang="en-US" altLang="zh-CN" sz="105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40AA71-B8EA-43C1-8DD7-136312C34A22}"/>
              </a:ext>
            </a:extLst>
          </p:cNvPr>
          <p:cNvSpPr/>
          <p:nvPr/>
        </p:nvSpPr>
        <p:spPr>
          <a:xfrm>
            <a:off x="2798534" y="5102571"/>
            <a:ext cx="35865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 8G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内存环境下运行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Infer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时间共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7259.7s=120min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0A325E-789F-40AB-A50D-118EB0885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18" y="2408902"/>
            <a:ext cx="2382056" cy="1905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E01F430-1DFD-431F-A740-EAB26C9250D7}"/>
              </a:ext>
            </a:extLst>
          </p:cNvPr>
          <p:cNvSpPr/>
          <p:nvPr/>
        </p:nvSpPr>
        <p:spPr>
          <a:xfrm>
            <a:off x="1502424" y="4283359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frame21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C79C2F-A6B2-4740-99A8-326476A8F5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0796" y="2377713"/>
            <a:ext cx="2382056" cy="19056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CF4AB6D-C22A-4484-BA28-CB570633BF13}"/>
              </a:ext>
            </a:extLst>
          </p:cNvPr>
          <p:cNvSpPr/>
          <p:nvPr/>
        </p:nvSpPr>
        <p:spPr>
          <a:xfrm>
            <a:off x="4081266" y="428335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frame226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83FBD67-2E05-41BC-B5DA-038FCA3C84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675" y="2377714"/>
            <a:ext cx="2421042" cy="193683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A81875E-C894-4A1D-90C2-9ACEDE550C68}"/>
              </a:ext>
            </a:extLst>
          </p:cNvPr>
          <p:cNvSpPr/>
          <p:nvPr/>
        </p:nvSpPr>
        <p:spPr>
          <a:xfrm>
            <a:off x="6823297" y="428791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frame955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88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视频帧合并</a:t>
            </a:r>
          </a:p>
        </p:txBody>
      </p:sp>
      <p:pic>
        <p:nvPicPr>
          <p:cNvPr id="2" name="demo1">
            <a:hlinkClick r:id="" action="ppaction://media"/>
            <a:extLst>
              <a:ext uri="{FF2B5EF4-FFF2-40B4-BE49-F238E27FC236}">
                <a16:creationId xmlns:a16="http://schemas.microsoft.com/office/drawing/2014/main" id="{30D0F0CE-E457-4CD7-86CA-B1BAC353A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650739"/>
            <a:ext cx="5486400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EAA2B3-1EED-462D-AEA1-C0D211E9F57A}"/>
              </a:ext>
            </a:extLst>
          </p:cNvPr>
          <p:cNvSpPr/>
          <p:nvPr/>
        </p:nvSpPr>
        <p:spPr>
          <a:xfrm>
            <a:off x="1654203" y="5716041"/>
            <a:ext cx="6317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共拆分成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1323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帧、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852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480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像素、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时间为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6580.4s=110min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A87646-B926-4415-8352-5818384B06D9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</a:t>
            </a:r>
            <a:r>
              <a:rPr lang="zh-CN" altLang="en-US" sz="1050" dirty="0"/>
              <a:t>视频来源：</a:t>
            </a:r>
            <a:r>
              <a:rPr lang="en-US" altLang="zh-CN" sz="1050" dirty="0"/>
              <a:t> </a:t>
            </a:r>
            <a:r>
              <a:rPr lang="en-US" altLang="zh-CN" sz="1050" dirty="0">
                <a:hlinkClick r:id="rId4"/>
              </a:rPr>
              <a:t>https://www.bilibili.com/video/BV1NZ4y1j7nw?from=search&amp;seid=620281607058812379</a:t>
            </a:r>
            <a:endParaRPr lang="en-US" altLang="zh-CN" sz="1050" dirty="0"/>
          </a:p>
        </p:txBody>
      </p:sp>
      <p:pic>
        <p:nvPicPr>
          <p:cNvPr id="4" name="finalblack2">
            <a:hlinkClick r:id="" action="ppaction://media"/>
            <a:extLst>
              <a:ext uri="{FF2B5EF4-FFF2-40B4-BE49-F238E27FC236}">
                <a16:creationId xmlns:a16="http://schemas.microsoft.com/office/drawing/2014/main" id="{B04D5EA5-B8AA-4362-B93F-7B60602568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8222" y="1637902"/>
            <a:ext cx="7087555" cy="3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674877" cy="1114192"/>
          </a:xfrm>
        </p:spPr>
        <p:txBody>
          <a:bodyPr/>
          <a:lstStyle/>
          <a:p>
            <a:r>
              <a:rPr lang="zh-CN" altLang="en-US" dirty="0"/>
              <a:t>基于背景建模的视频前景检测和</a:t>
            </a:r>
            <a:br>
              <a:rPr lang="en-US" altLang="zh-CN" dirty="0"/>
            </a:br>
            <a:r>
              <a:rPr lang="zh-CN" altLang="en-US" dirty="0"/>
              <a:t>基于</a:t>
            </a:r>
            <a:r>
              <a:rPr lang="en-US" altLang="zh-CN" dirty="0"/>
              <a:t>Faster R-CNN</a:t>
            </a:r>
            <a:r>
              <a:rPr lang="zh-CN" altLang="en-US" dirty="0"/>
              <a:t>的视频目标检测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电子系  </a:t>
            </a:r>
            <a:r>
              <a:rPr lang="en-US" altLang="zh-CN" dirty="0"/>
              <a:t>XX</a:t>
            </a:r>
            <a:r>
              <a:rPr lang="zh-CN" altLang="en-US" dirty="0"/>
              <a:t>  </a:t>
            </a:r>
            <a:r>
              <a:rPr lang="en-US" altLang="zh-CN" dirty="0"/>
              <a:t>019XXXXXXXXX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D9311C-A7B8-4068-B6BF-F58AFC065022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智能视频分析第三章课件</a:t>
            </a:r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3D7B0C-7F57-4800-BF53-7D01C60ACDFE}"/>
              </a:ext>
            </a:extLst>
          </p:cNvPr>
          <p:cNvSpPr/>
          <p:nvPr/>
        </p:nvSpPr>
        <p:spPr>
          <a:xfrm>
            <a:off x="494024" y="1830686"/>
            <a:ext cx="7904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自选视频（有运动目标），做出前景目标检测结果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7F4909-244E-40E1-A30C-02EEFB347772}"/>
              </a:ext>
            </a:extLst>
          </p:cNvPr>
          <p:cNvSpPr/>
          <p:nvPr/>
        </p:nvSpPr>
        <p:spPr>
          <a:xfrm>
            <a:off x="494024" y="2755678"/>
            <a:ext cx="74071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</a:rPr>
              <a:t>帧差法</a:t>
            </a:r>
            <a:r>
              <a:rPr lang="zh-CN" altLang="en-US" dirty="0"/>
              <a:t>：固定背景的帧间差为前景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背景减除法：通过对视频序列进行统计计算，将统计数据构建成一个背景的参数模型，之后将每一帧图像与背景模型相比较，如</a:t>
            </a:r>
            <a:r>
              <a:rPr lang="zh-CN" altLang="en-US" dirty="0">
                <a:solidFill>
                  <a:srgbClr val="C00000"/>
                </a:solidFill>
              </a:rPr>
              <a:t>中值滤波</a:t>
            </a:r>
            <a:endParaRPr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C00000"/>
                </a:solidFill>
              </a:rPr>
              <a:t>GMM</a:t>
            </a:r>
            <a:r>
              <a:rPr lang="zh-CN" altLang="en-US" dirty="0"/>
              <a:t>（混合高斯模型）：对样本的概率密度分布进行估计，而估计的模型是几个高斯模型加权之和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基于</a:t>
            </a:r>
            <a:r>
              <a:rPr lang="en-US" altLang="zh-CN" dirty="0"/>
              <a:t>VIBE</a:t>
            </a:r>
            <a:r>
              <a:rPr lang="zh-CN" altLang="en-US" dirty="0"/>
              <a:t>的背景建模 ：通过对每一个像素点随机地选取其临近点的像素值，作为该点的有限样本集中的样本值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光流法：假设在适当的平滑型约束的条件下，利用时空梯度，估计运动场，并根据运动场的差异来分割出运动目标</a:t>
            </a:r>
          </a:p>
        </p:txBody>
      </p:sp>
    </p:spTree>
    <p:extLst>
      <p:ext uri="{BB962C8B-B14F-4D97-AF65-F5344CB8AC3E}">
        <p14:creationId xmlns:p14="http://schemas.microsoft.com/office/powerpoint/2010/main" val="30803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自选视频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1EE47-B9E5-492E-A516-9C2CB4871C7F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050" dirty="0"/>
              <a:t>视频来源：</a:t>
            </a:r>
            <a:r>
              <a:rPr lang="en-US" altLang="zh-CN" sz="1050" dirty="0"/>
              <a:t> </a:t>
            </a:r>
            <a:r>
              <a:rPr lang="en-US" altLang="zh-CN" sz="1050" dirty="0">
                <a:hlinkClick r:id="rId4"/>
              </a:rPr>
              <a:t>http://jacarini.dinf.usherbrooke.ca/dataset2014/</a:t>
            </a:r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DFB3D6A0-370D-4BAB-ACE0-3F11584177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800" y="1686825"/>
            <a:ext cx="5486400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帧差法</a:t>
            </a:r>
            <a:r>
              <a:rPr lang="en-US" altLang="zh-CN" dirty="0"/>
              <a:t>&amp;</a:t>
            </a:r>
            <a:r>
              <a:rPr lang="zh-CN" altLang="en-US" dirty="0"/>
              <a:t>均值滤波</a:t>
            </a:r>
          </a:p>
        </p:txBody>
      </p:sp>
      <p:pic>
        <p:nvPicPr>
          <p:cNvPr id="4" name="帧差法">
            <a:hlinkClick r:id="" action="ppaction://media"/>
            <a:extLst>
              <a:ext uri="{FF2B5EF4-FFF2-40B4-BE49-F238E27FC236}">
                <a16:creationId xmlns:a16="http://schemas.microsoft.com/office/drawing/2014/main" id="{E5896C5F-04D6-4E6B-AB67-72EC5BDFD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28" y="1871394"/>
            <a:ext cx="8928943" cy="379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</a:t>
            </a:r>
            <a:r>
              <a:rPr lang="zh-CN" altLang="en-US" dirty="0"/>
              <a:t>（高斯混合模型）</a:t>
            </a:r>
          </a:p>
        </p:txBody>
      </p:sp>
      <p:pic>
        <p:nvPicPr>
          <p:cNvPr id="4" name="GMM">
            <a:hlinkClick r:id="" action="ppaction://media"/>
            <a:extLst>
              <a:ext uri="{FF2B5EF4-FFF2-40B4-BE49-F238E27FC236}">
                <a16:creationId xmlns:a16="http://schemas.microsoft.com/office/drawing/2014/main" id="{27AA930D-4FF7-4219-B28B-B28A82CD57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694" y="1936729"/>
            <a:ext cx="8852611" cy="37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18AA04-4CCD-4782-8E40-9B6052CB7084}"/>
              </a:ext>
            </a:extLst>
          </p:cNvPr>
          <p:cNvSpPr/>
          <p:nvPr/>
        </p:nvSpPr>
        <p:spPr>
          <a:xfrm>
            <a:off x="494024" y="1999259"/>
            <a:ext cx="5303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请自选视频，用深度学习方法，实现目标检测。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7BF729-A50E-4286-B9B4-106A73C4CB00}"/>
              </a:ext>
            </a:extLst>
          </p:cNvPr>
          <p:cNvSpPr/>
          <p:nvPr/>
        </p:nvSpPr>
        <p:spPr>
          <a:xfrm>
            <a:off x="494025" y="4163390"/>
            <a:ext cx="6936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Two-Stage目标检测算法，这类检测算法将检测问题划分为两个阶段， 第一个阶段首先产生候选区域（Region Proposals），包含目标大概的位置信息，然后第二个阶段对候选区域进行分类和位置精修，这类算法的典型代表有R-CNN，Fast R-CNN，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Faster R-CNN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0EEEBE-3CB4-494B-80B2-196F29888C15}"/>
              </a:ext>
            </a:extLst>
          </p:cNvPr>
          <p:cNvSpPr/>
          <p:nvPr/>
        </p:nvSpPr>
        <p:spPr>
          <a:xfrm>
            <a:off x="494025" y="2846349"/>
            <a:ext cx="6936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One-Stage目标检测算法，这类检测算法不需要Region Proposal阶段，可以通过一个Stage直接产生物体的类别概率和位置坐标值，比较典型的算法有YOLO系列和SSD等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D9311C-A7B8-4068-B6BF-F58AFC065022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智能视频分析第三章课件</a:t>
            </a:r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7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D78580B8-C4C8-427A-BBE5-B3BAC3F850C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94024" y="1671684"/>
            <a:ext cx="4244339" cy="441839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 R-CNN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4B46C-C2C4-4453-A623-767D507CCFA6}"/>
              </a:ext>
            </a:extLst>
          </p:cNvPr>
          <p:cNvSpPr/>
          <p:nvPr/>
        </p:nvSpPr>
        <p:spPr>
          <a:xfrm>
            <a:off x="4944862" y="2080389"/>
            <a:ext cx="3705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Faster R-CNN is a single, uniﬁed network for object detection. The RPN module serves as the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of this uniﬁed network.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6013C7-DB20-4789-BD47-7CE49DF88904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S.Ren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K.He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R.Girshick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J.Sun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FasterR-CNN: Towards real-time object detection with region proposal networks.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NIPS, 2015.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4181A8-36AA-48B4-A765-1B670809C8C7}"/>
              </a:ext>
            </a:extLst>
          </p:cNvPr>
          <p:cNvSpPr/>
          <p:nvPr/>
        </p:nvSpPr>
        <p:spPr>
          <a:xfrm>
            <a:off x="4944862" y="3577283"/>
            <a:ext cx="37051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ILSVRC and COCO 2015 competitions, Faster R-CNN and RPN are the basis of several 1st-place entries in the tracks of ImageNet detection, ImageNet localization, COCO detection, and COCO segmentation. </a:t>
            </a:r>
          </a:p>
        </p:txBody>
      </p:sp>
    </p:spTree>
    <p:extLst>
      <p:ext uri="{BB962C8B-B14F-4D97-AF65-F5344CB8AC3E}">
        <p14:creationId xmlns:p14="http://schemas.microsoft.com/office/powerpoint/2010/main" val="175366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视频拆帧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8EF3C5-E436-4B2A-B37C-297DB90612F0}"/>
              </a:ext>
            </a:extLst>
          </p:cNvPr>
          <p:cNvSpPr/>
          <p:nvPr/>
        </p:nvSpPr>
        <p:spPr>
          <a:xfrm>
            <a:off x="3454333" y="5357219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共拆分成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1199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张图片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720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576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像素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F9CA76-82F5-4605-9DC3-67997CB05D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8" y="2408902"/>
            <a:ext cx="2382056" cy="19056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249319-4466-4897-810E-683E311E5ABF}"/>
              </a:ext>
            </a:extLst>
          </p:cNvPr>
          <p:cNvSpPr/>
          <p:nvPr/>
        </p:nvSpPr>
        <p:spPr>
          <a:xfrm>
            <a:off x="1502424" y="4283359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frame21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0F43DD-2D3C-4586-8329-A14B5482C5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96" y="2377713"/>
            <a:ext cx="2382056" cy="19056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8C75FA7-4099-418E-8B4C-96F63EE67505}"/>
              </a:ext>
            </a:extLst>
          </p:cNvPr>
          <p:cNvSpPr/>
          <p:nvPr/>
        </p:nvSpPr>
        <p:spPr>
          <a:xfrm>
            <a:off x="4081266" y="428335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frame226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343B2B-E217-445A-99AC-2FBB84028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75" y="2377714"/>
            <a:ext cx="2421042" cy="193683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D9938BB-954B-4CD9-AC3A-8064D9F0E2CE}"/>
              </a:ext>
            </a:extLst>
          </p:cNvPr>
          <p:cNvSpPr/>
          <p:nvPr/>
        </p:nvSpPr>
        <p:spPr>
          <a:xfrm>
            <a:off x="6823297" y="428791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frame955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894911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自定义 1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0086D1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1159</TotalTime>
  <Words>576</Words>
  <Application>Microsoft Office PowerPoint</Application>
  <PresentationFormat>全屏显示(4:3)</PresentationFormat>
  <Paragraphs>44</Paragraphs>
  <Slides>13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宋体</vt:lpstr>
      <vt:lpstr>微软雅黑</vt:lpstr>
      <vt:lpstr>Arial</vt:lpstr>
      <vt:lpstr>Calibri</vt:lpstr>
      <vt:lpstr>Times New Roman</vt:lpstr>
      <vt:lpstr>Wingdings</vt:lpstr>
      <vt:lpstr>2016-VI主题-蓝</vt:lpstr>
      <vt:lpstr>智能视频分析</vt:lpstr>
      <vt:lpstr>基于背景建模的视频前景检测和 基于Faster R-CNN的视频目标检测</vt:lpstr>
      <vt:lpstr>选题</vt:lpstr>
      <vt:lpstr>自选视频</vt:lpstr>
      <vt:lpstr>帧差法&amp;均值滤波</vt:lpstr>
      <vt:lpstr>GMM（高斯混合模型）</vt:lpstr>
      <vt:lpstr>选题</vt:lpstr>
      <vt:lpstr>Faster R-CNN</vt:lpstr>
      <vt:lpstr>视频拆帧</vt:lpstr>
      <vt:lpstr>Faster R-CNN目标检测</vt:lpstr>
      <vt:lpstr>视频帧合并</vt:lpstr>
      <vt:lpstr>实例二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 </cp:lastModifiedBy>
  <cp:revision>88</cp:revision>
  <dcterms:created xsi:type="dcterms:W3CDTF">2016-04-20T02:59:17Z</dcterms:created>
  <dcterms:modified xsi:type="dcterms:W3CDTF">2020-06-08T03:31:15Z</dcterms:modified>
</cp:coreProperties>
</file>